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9" r:id="rId5"/>
    <p:sldId id="270" r:id="rId6"/>
    <p:sldId id="259" r:id="rId7"/>
    <p:sldId id="263" r:id="rId8"/>
    <p:sldId id="260" r:id="rId9"/>
    <p:sldId id="272" r:id="rId10"/>
    <p:sldId id="266" r:id="rId11"/>
    <p:sldId id="273" r:id="rId12"/>
    <p:sldId id="271" r:id="rId13"/>
    <p:sldId id="267" r:id="rId14"/>
    <p:sldId id="275" r:id="rId15"/>
    <p:sldId id="262" r:id="rId16"/>
    <p:sldId id="274" r:id="rId17"/>
    <p:sldId id="261" r:id="rId18"/>
    <p:sldId id="26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B9B9"/>
    <a:srgbClr val="CDACE6"/>
    <a:srgbClr val="E08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hea.info/page-peer-group-B-LR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hea.info/page-peer-group-C-Q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hea.info/Upload/BICG_PT_AD_ToR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hea.info/Upload/BICG_PT_AD_ToR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hea.info/Upload/BICG_PT_AD_ToR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hea.info/Upload/BICG_SI_AM_2_Agenda.pdf" TargetMode="External"/><Relationship Id="rId2" Type="http://schemas.openxmlformats.org/officeDocument/2006/relationships/hyperlink" Target="http://ehea.info/Upload/BICG%20_PT_AD_1_Agenda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hea.info/page-peer-group-A-Q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070C0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15" y="698373"/>
            <a:ext cx="10569702" cy="3255264"/>
          </a:xfrm>
          <a:ln w="19050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algn="ctr">
              <a:lnSpc>
                <a:spcPts val="6760"/>
              </a:lnSpc>
              <a:spcBef>
                <a:spcPts val="0"/>
              </a:spcBef>
            </a:pPr>
            <a:r>
              <a:rPr lang="en-US" b="1" dirty="0"/>
              <a:t>Update from the Bologna Implementation Coordination Group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/>
              <a:t>BICG)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8540" y="5222696"/>
            <a:ext cx="7315200" cy="914400"/>
          </a:xfrm>
          <a:ln w="19050">
            <a:solidFill>
              <a:srgbClr val="0070C0"/>
            </a:solidFill>
          </a:ln>
        </p:spPr>
        <p:txBody>
          <a:bodyPr/>
          <a:lstStyle/>
          <a:p>
            <a:pPr algn="r"/>
            <a:r>
              <a:rPr lang="en-GB" b="1" dirty="0"/>
              <a:t>BFUG BOARD MEETING </a:t>
            </a:r>
            <a:r>
              <a:rPr lang="en-GB" b="1" dirty="0" smtClean="0"/>
              <a:t>LXXVII</a:t>
            </a:r>
          </a:p>
          <a:p>
            <a:pPr algn="r"/>
            <a:r>
              <a:rPr lang="en-GB" dirty="0"/>
              <a:t>21 October 2021</a:t>
            </a:r>
            <a:endParaRPr lang="en-US" dirty="0"/>
          </a:p>
          <a:p>
            <a:pPr algn="r"/>
            <a:endParaRPr lang="en-US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1" y="117198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4915" y="117198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8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EDB9B9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TPG B on </a:t>
            </a:r>
            <a:r>
              <a:rPr lang="en-GB" dirty="0" smtClean="0"/>
              <a:t>     the </a:t>
            </a:r>
            <a:r>
              <a:rPr lang="en-GB" dirty="0"/>
              <a:t>Lisbon Recognition </a:t>
            </a:r>
            <a:r>
              <a:rPr lang="en-GB" dirty="0" smtClean="0"/>
              <a:t>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Co-chairs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Albania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France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Italy </a:t>
            </a:r>
          </a:p>
          <a:p>
            <a:pPr marL="0" indent="0">
              <a:buNone/>
            </a:pPr>
            <a:endParaRPr lang="en-US" sz="2100" b="1" dirty="0"/>
          </a:p>
          <a:p>
            <a:pPr marL="0" indent="0">
              <a:buNone/>
            </a:pPr>
            <a:r>
              <a:rPr lang="en-US" sz="2100" b="1" dirty="0" smtClean="0"/>
              <a:t>Members - 46</a:t>
            </a:r>
            <a:endParaRPr lang="en-US" sz="21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38 countries</a:t>
            </a:r>
            <a:r>
              <a:rPr lang="en-US" dirty="0"/>
              <a:t>: </a:t>
            </a:r>
            <a:r>
              <a:rPr lang="en-US" dirty="0" smtClean="0"/>
              <a:t>Albania, Armenia, Austria, Azerbaijan, Belarus, </a:t>
            </a:r>
            <a:r>
              <a:rPr lang="en-US" dirty="0"/>
              <a:t>Belgium </a:t>
            </a:r>
            <a:r>
              <a:rPr lang="en-US" dirty="0" smtClean="0"/>
              <a:t>/Flemish Community/, Bulgaria, Croatia, Cyprus, </a:t>
            </a:r>
            <a:r>
              <a:rPr lang="en-US" dirty="0"/>
              <a:t>Czech </a:t>
            </a:r>
            <a:r>
              <a:rPr lang="en-US" dirty="0" smtClean="0"/>
              <a:t>Republic, Denmark, Estonia, France, Georgia, Germany, Greece, </a:t>
            </a:r>
            <a:r>
              <a:rPr lang="en-US" dirty="0"/>
              <a:t>Holy </a:t>
            </a:r>
            <a:r>
              <a:rPr lang="en-US" dirty="0" smtClean="0"/>
              <a:t>See, Hungary, Ireland, Italy, Kazakhstan, Latvia, Lithuania, Malta, </a:t>
            </a:r>
            <a:r>
              <a:rPr lang="bg-BG" dirty="0" err="1"/>
              <a:t>Мо</a:t>
            </a:r>
            <a:r>
              <a:rPr lang="en-US" dirty="0" err="1" smtClean="0"/>
              <a:t>ldova</a:t>
            </a:r>
            <a:r>
              <a:rPr lang="en-US" dirty="0" smtClean="0"/>
              <a:t>, </a:t>
            </a:r>
            <a:r>
              <a:rPr lang="en-US" dirty="0"/>
              <a:t>The </a:t>
            </a:r>
            <a:r>
              <a:rPr lang="en-US" dirty="0" smtClean="0"/>
              <a:t>Netherlands, </a:t>
            </a:r>
            <a:r>
              <a:rPr lang="en-US" dirty="0"/>
              <a:t>North </a:t>
            </a:r>
            <a:r>
              <a:rPr lang="en-US" dirty="0" smtClean="0"/>
              <a:t>Macedonia, Norway, Poland, Portugal, </a:t>
            </a:r>
            <a:r>
              <a:rPr lang="en-US" dirty="0"/>
              <a:t>Romania; </a:t>
            </a:r>
            <a:r>
              <a:rPr lang="en-US" dirty="0" smtClean="0"/>
              <a:t>Russia, </a:t>
            </a:r>
            <a:r>
              <a:rPr lang="en-US" dirty="0"/>
              <a:t>San </a:t>
            </a:r>
            <a:r>
              <a:rPr lang="en-US" dirty="0" smtClean="0"/>
              <a:t>Marino, Spain, Sweden, Switzerland, Ukraine, </a:t>
            </a:r>
            <a:r>
              <a:rPr lang="en-US" dirty="0"/>
              <a:t>United </a:t>
            </a:r>
            <a:r>
              <a:rPr lang="en-US" dirty="0" smtClean="0"/>
              <a:t>Kingdom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8 </a:t>
            </a:r>
            <a:r>
              <a:rPr lang="en-US" sz="2100" dirty="0" err="1" smtClean="0"/>
              <a:t>organisations</a:t>
            </a:r>
            <a:r>
              <a:rPr lang="en-US" sz="2100" dirty="0" smtClean="0"/>
              <a:t>:</a:t>
            </a:r>
            <a:r>
              <a:rPr lang="en-US" dirty="0" smtClean="0"/>
              <a:t> </a:t>
            </a:r>
            <a:r>
              <a:rPr lang="en-US" dirty="0"/>
              <a:t>Council of </a:t>
            </a:r>
            <a:r>
              <a:rPr lang="en-US" dirty="0" smtClean="0"/>
              <a:t>Europe, </a:t>
            </a:r>
            <a:r>
              <a:rPr lang="en-US" dirty="0" smtClean="0"/>
              <a:t>EI-ETUCE, </a:t>
            </a:r>
            <a:r>
              <a:rPr lang="en-US" sz="2100" dirty="0"/>
              <a:t>EQAR, ESU, EUA, EURASHE, European </a:t>
            </a:r>
            <a:r>
              <a:rPr lang="en-US" sz="2100" dirty="0" smtClean="0"/>
              <a:t>Commission</a:t>
            </a:r>
            <a:r>
              <a:rPr lang="en-US" dirty="0" smtClean="0"/>
              <a:t>, </a:t>
            </a:r>
            <a:r>
              <a:rPr lang="en-US" dirty="0" smtClean="0"/>
              <a:t>UNESCO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5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EDB9B9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TPG B on      the Lisbon Recognition </a:t>
            </a:r>
            <a:r>
              <a:rPr lang="en-GB" dirty="0" smtClean="0"/>
              <a:t>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0" y="714375"/>
            <a:ext cx="8134350" cy="5724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Specific thematic indications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Establishing the </a:t>
            </a:r>
            <a:r>
              <a:rPr lang="en-US" dirty="0">
                <a:solidFill>
                  <a:srgbClr val="FF0000"/>
                </a:solidFill>
              </a:rPr>
              <a:t>legal framework </a:t>
            </a:r>
            <a:r>
              <a:rPr lang="en-US" dirty="0"/>
              <a:t>to allow the </a:t>
            </a:r>
            <a:r>
              <a:rPr lang="en-US" dirty="0">
                <a:solidFill>
                  <a:srgbClr val="FF0000"/>
                </a:solidFill>
              </a:rPr>
              <a:t>implementation of the </a:t>
            </a:r>
            <a:r>
              <a:rPr lang="en-US" dirty="0" smtClean="0">
                <a:solidFill>
                  <a:srgbClr val="FF0000"/>
                </a:solidFill>
              </a:rPr>
              <a:t>LRC</a:t>
            </a:r>
            <a:r>
              <a:rPr lang="en-US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Establishing the </a:t>
            </a:r>
            <a:r>
              <a:rPr lang="en-US" dirty="0">
                <a:solidFill>
                  <a:srgbClr val="00B050"/>
                </a:solidFill>
              </a:rPr>
              <a:t>distribution of work and responsibilities </a:t>
            </a:r>
            <a:r>
              <a:rPr lang="en-US" dirty="0"/>
              <a:t>among the </a:t>
            </a:r>
            <a:r>
              <a:rPr lang="en-US" dirty="0">
                <a:solidFill>
                  <a:srgbClr val="00B050"/>
                </a:solidFill>
              </a:rPr>
              <a:t>competent institutions </a:t>
            </a:r>
            <a:r>
              <a:rPr lang="en-US" dirty="0"/>
              <a:t>that have the right knowledge and capacity to carry out recognition </a:t>
            </a:r>
            <a:r>
              <a:rPr lang="en-US" dirty="0" smtClean="0"/>
              <a:t>procedures;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Achieving </a:t>
            </a:r>
            <a:r>
              <a:rPr lang="en-US" dirty="0" smtClean="0">
                <a:solidFill>
                  <a:srgbClr val="FF0000"/>
                </a:solidFill>
              </a:rPr>
              <a:t>automatic recognition</a:t>
            </a:r>
            <a:r>
              <a:rPr lang="en-US" dirty="0" smtClean="0"/>
              <a:t>;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Recognition of </a:t>
            </a:r>
            <a:r>
              <a:rPr lang="en-US" dirty="0">
                <a:solidFill>
                  <a:srgbClr val="00B050"/>
                </a:solidFill>
              </a:rPr>
              <a:t>alternative </a:t>
            </a:r>
            <a:r>
              <a:rPr lang="en-US" dirty="0" smtClean="0">
                <a:solidFill>
                  <a:srgbClr val="00B050"/>
                </a:solidFill>
              </a:rPr>
              <a:t>pathways</a:t>
            </a:r>
            <a:r>
              <a:rPr lang="en-US" dirty="0" smtClean="0"/>
              <a:t>;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Qualifications held </a:t>
            </a:r>
            <a:r>
              <a:rPr lang="en-US" dirty="0"/>
              <a:t>by </a:t>
            </a:r>
            <a:r>
              <a:rPr lang="en-US" dirty="0" smtClean="0">
                <a:solidFill>
                  <a:srgbClr val="FF0000"/>
                </a:solidFill>
              </a:rPr>
              <a:t>refugees</a:t>
            </a:r>
            <a:r>
              <a:rPr lang="en-US" dirty="0" smtClean="0"/>
              <a:t>;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Optimising</a:t>
            </a:r>
            <a:r>
              <a:rPr lang="en-US" dirty="0" smtClean="0"/>
              <a:t> the </a:t>
            </a:r>
            <a:r>
              <a:rPr lang="en-US" dirty="0"/>
              <a:t>potential of </a:t>
            </a:r>
            <a:r>
              <a:rPr lang="en-US" dirty="0">
                <a:solidFill>
                  <a:srgbClr val="00B050"/>
                </a:solidFill>
              </a:rPr>
              <a:t>digital technology for the recognition agenda and the Diploma Supplement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First Meeting of the </a:t>
            </a:r>
            <a:r>
              <a:rPr lang="en-US" b="1" dirty="0" smtClean="0"/>
              <a:t>TPG </a:t>
            </a:r>
            <a:r>
              <a:rPr lang="en-US" b="1" dirty="0"/>
              <a:t>B on LRC, </a:t>
            </a:r>
            <a:r>
              <a:rPr lang="en-US" b="1" dirty="0" smtClean="0"/>
              <a:t>14 </a:t>
            </a:r>
            <a:r>
              <a:rPr lang="en-US" b="1" dirty="0"/>
              <a:t>September </a:t>
            </a:r>
            <a:r>
              <a:rPr lang="en-US" b="1" dirty="0" smtClean="0"/>
              <a:t>2021, online</a:t>
            </a:r>
          </a:p>
          <a:p>
            <a:pPr marL="0" indent="0" algn="r">
              <a:buNone/>
            </a:pPr>
            <a:endParaRPr lang="en-US" b="1" dirty="0" smtClean="0">
              <a:hlinkClick r:id="rId2"/>
            </a:endParaRPr>
          </a:p>
          <a:p>
            <a:pPr marL="0" indent="0" algn="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ehea.info/page-peer-group-B-LRC</a:t>
            </a:r>
            <a:r>
              <a:rPr lang="en-US" dirty="0" smtClean="0"/>
              <a:t> </a:t>
            </a: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0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EDB9B9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TPG </a:t>
            </a:r>
            <a:r>
              <a:rPr lang="en-US" dirty="0"/>
              <a:t>C on Quality Assurance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9524" y="864108"/>
            <a:ext cx="8162925" cy="5555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Co-chairs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Belgium/Flemish </a:t>
            </a:r>
            <a:r>
              <a:rPr lang="en-US" dirty="0"/>
              <a:t>Community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Romania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Kazakhstan</a:t>
            </a:r>
          </a:p>
          <a:p>
            <a:pPr marL="0" indent="0">
              <a:buNone/>
            </a:pPr>
            <a:endParaRPr lang="en-US" sz="2100" b="1" dirty="0" smtClean="0"/>
          </a:p>
          <a:p>
            <a:pPr marL="0" indent="0">
              <a:buNone/>
            </a:pPr>
            <a:r>
              <a:rPr lang="en-US" sz="2100" b="1" dirty="0" smtClean="0"/>
              <a:t>Members – </a:t>
            </a:r>
            <a:r>
              <a:rPr lang="en-US" sz="2100" b="1" dirty="0" smtClean="0"/>
              <a:t>4</a:t>
            </a:r>
            <a:r>
              <a:rPr lang="bg-BG" sz="2100" b="1" dirty="0" smtClean="0"/>
              <a:t>9</a:t>
            </a:r>
            <a:r>
              <a:rPr lang="en-US" sz="2100" b="1" dirty="0" smtClean="0"/>
              <a:t> </a:t>
            </a:r>
            <a:endParaRPr lang="en-US" sz="21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4</a:t>
            </a:r>
            <a:r>
              <a:rPr lang="bg-BG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countries: Albania</a:t>
            </a:r>
            <a:r>
              <a:rPr lang="en-US" dirty="0"/>
              <a:t>, Armenia, Austria, Azerbaijan, Belarus, </a:t>
            </a:r>
            <a:r>
              <a:rPr lang="en-US" dirty="0" smtClean="0"/>
              <a:t>Belgium /</a:t>
            </a:r>
            <a:r>
              <a:rPr lang="en-US" dirty="0"/>
              <a:t>Flemish </a:t>
            </a:r>
            <a:r>
              <a:rPr lang="en-US" dirty="0" smtClean="0"/>
              <a:t>Community/, </a:t>
            </a:r>
            <a:r>
              <a:rPr lang="en-US" dirty="0" smtClean="0"/>
              <a:t>Bosna and Herzegovina, </a:t>
            </a:r>
            <a:r>
              <a:rPr lang="en-US" dirty="0" smtClean="0"/>
              <a:t>Bulgaria</a:t>
            </a:r>
            <a:r>
              <a:rPr lang="en-US" dirty="0"/>
              <a:t>, Croatia, Cyprus, Czech Republic, Finland, France, Georgia, Germany, Greece, Holy See, Hungary, Iceland, Ireland, Italy, Kazakhstan, Latvia, Liechtenstein, Lithuania, Luxembourg, Malta, Moldova, the Netherlands, </a:t>
            </a:r>
            <a:r>
              <a:rPr lang="en-US" dirty="0"/>
              <a:t>North </a:t>
            </a:r>
            <a:r>
              <a:rPr lang="en-US" dirty="0" smtClean="0"/>
              <a:t>Macedonia</a:t>
            </a:r>
            <a:r>
              <a:rPr lang="bg-BG" dirty="0"/>
              <a:t>,</a:t>
            </a:r>
            <a:r>
              <a:rPr lang="en-US" dirty="0" smtClean="0"/>
              <a:t> </a:t>
            </a:r>
            <a:r>
              <a:rPr lang="en-US" dirty="0"/>
              <a:t>Norway</a:t>
            </a:r>
            <a:r>
              <a:rPr lang="en-US" dirty="0"/>
              <a:t>, Poland, Romania, Russia, San Marino, Slovak Republic, Slovenia, Spain, Sweden, Switzerland, Ukraine, UK – </a:t>
            </a:r>
            <a:r>
              <a:rPr lang="en-US" dirty="0" smtClean="0"/>
              <a:t>Scotland</a:t>
            </a: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/>
              <a:t>7 </a:t>
            </a:r>
            <a:r>
              <a:rPr lang="en-US" sz="2100" dirty="0" err="1" smtClean="0"/>
              <a:t>organisations</a:t>
            </a:r>
            <a:r>
              <a:rPr lang="en-US" sz="2100" dirty="0" smtClean="0"/>
              <a:t>: </a:t>
            </a:r>
            <a:r>
              <a:rPr lang="en-US" dirty="0" smtClean="0"/>
              <a:t>EI-ETUCE</a:t>
            </a:r>
            <a:r>
              <a:rPr lang="en-US" dirty="0"/>
              <a:t>, ENQA, EQAR, ESU, EUA, EURASHE, European </a:t>
            </a:r>
            <a:r>
              <a:rPr lang="en-US" dirty="0" smtClean="0"/>
              <a:t>Commission</a:t>
            </a:r>
            <a:endParaRPr lang="en-US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45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EDB9B9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65" y="1152412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 smtClean="0"/>
              <a:t>TPG </a:t>
            </a:r>
            <a:r>
              <a:rPr lang="en-US" dirty="0"/>
              <a:t>C </a:t>
            </a:r>
            <a:r>
              <a:rPr lang="en-US" dirty="0" smtClean="0"/>
              <a:t>on Quality Assurance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9524" y="864108"/>
            <a:ext cx="8162925" cy="5555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Specific thematic indications </a:t>
            </a:r>
            <a:r>
              <a:rPr lang="en-US" b="1" i="1" dirty="0" smtClean="0"/>
              <a:t>include</a:t>
            </a:r>
            <a:r>
              <a:rPr lang="en-US" b="1" i="1" dirty="0" smtClean="0"/>
              <a:t>: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r>
              <a:rPr lang="en-US" sz="2100" dirty="0">
                <a:solidFill>
                  <a:srgbClr val="FF0000"/>
                </a:solidFill>
              </a:rPr>
              <a:t>Legislative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framework </a:t>
            </a:r>
            <a:r>
              <a:rPr lang="en-US" sz="2100" dirty="0"/>
              <a:t>in line with the </a:t>
            </a:r>
            <a:r>
              <a:rPr lang="en-US" sz="2100" dirty="0">
                <a:solidFill>
                  <a:srgbClr val="FF0000"/>
                </a:solidFill>
              </a:rPr>
              <a:t>ESG</a:t>
            </a:r>
            <a:r>
              <a:rPr lang="en-US" sz="2100" dirty="0"/>
              <a:t>;</a:t>
            </a:r>
          </a:p>
          <a:p>
            <a:pPr>
              <a:tabLst>
                <a:tab pos="457200" algn="l"/>
              </a:tabLst>
            </a:pPr>
            <a:r>
              <a:rPr lang="en-US" sz="2100" dirty="0">
                <a:solidFill>
                  <a:srgbClr val="00B050"/>
                </a:solidFill>
              </a:rPr>
              <a:t>Internal quality assurance</a:t>
            </a:r>
            <a:r>
              <a:rPr lang="en-US" sz="2100" dirty="0"/>
              <a:t>;</a:t>
            </a:r>
          </a:p>
          <a:p>
            <a:pPr>
              <a:tabLst>
                <a:tab pos="457200" algn="l"/>
              </a:tabLst>
            </a:pPr>
            <a:r>
              <a:rPr lang="en-US" sz="2100" dirty="0">
                <a:solidFill>
                  <a:srgbClr val="FF0000"/>
                </a:solidFill>
              </a:rPr>
              <a:t>Enhancement-oriented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/>
              <a:t>use of the ESG;</a:t>
            </a:r>
          </a:p>
          <a:p>
            <a:pPr>
              <a:tabLst>
                <a:tab pos="457200" algn="l"/>
              </a:tabLst>
            </a:pPr>
            <a:r>
              <a:rPr lang="en-US" sz="2100" dirty="0">
                <a:solidFill>
                  <a:srgbClr val="00B050"/>
                </a:solidFill>
              </a:rPr>
              <a:t>Cross-border </a:t>
            </a:r>
            <a:r>
              <a:rPr lang="en-US" sz="2100" dirty="0" smtClean="0"/>
              <a:t>QA;</a:t>
            </a:r>
            <a:endParaRPr lang="en-US" sz="2100" dirty="0"/>
          </a:p>
          <a:p>
            <a:pPr>
              <a:tabLst>
                <a:tab pos="457200" algn="l"/>
              </a:tabLst>
            </a:pPr>
            <a:r>
              <a:rPr lang="en-US" sz="2100" dirty="0"/>
              <a:t>The European Approach to the QA of </a:t>
            </a:r>
            <a:r>
              <a:rPr lang="en-US" sz="2100" dirty="0">
                <a:solidFill>
                  <a:srgbClr val="FF0000"/>
                </a:solidFill>
              </a:rPr>
              <a:t>joint </a:t>
            </a:r>
            <a:r>
              <a:rPr lang="en-US" sz="2100" dirty="0" err="1">
                <a:solidFill>
                  <a:srgbClr val="FF0000"/>
                </a:solidFill>
              </a:rPr>
              <a:t>programmes</a:t>
            </a:r>
            <a:r>
              <a:rPr lang="en-US" sz="2100" dirty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First Meeting of the TPG C on </a:t>
            </a:r>
            <a:r>
              <a:rPr lang="en-US" b="1" dirty="0" smtClean="0"/>
              <a:t>QA, </a:t>
            </a:r>
            <a:r>
              <a:rPr lang="en-US" b="1" dirty="0"/>
              <a:t>30 June </a:t>
            </a:r>
            <a:r>
              <a:rPr lang="en-US" b="1" dirty="0" smtClean="0"/>
              <a:t>2021</a:t>
            </a:r>
            <a:r>
              <a:rPr lang="en-US" b="1" dirty="0"/>
              <a:t>, online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 algn="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ehea.info/page-peer-group-C-QA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2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0">
              <a:srgbClr val="CDACE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65" y="1123836"/>
            <a:ext cx="2947482" cy="4601183"/>
          </a:xfrm>
        </p:spPr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umbrella </a:t>
            </a:r>
            <a:r>
              <a:rPr lang="en-GB" dirty="0" smtClean="0"/>
              <a:t>project</a:t>
            </a:r>
            <a:r>
              <a:rPr lang="en-US" dirty="0" smtClean="0"/>
              <a:t>s – Erasmus+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5226" y="419100"/>
            <a:ext cx="8191500" cy="6229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TPG </a:t>
            </a:r>
            <a:r>
              <a:rPr lang="en-US" b="1" i="1" dirty="0" smtClean="0"/>
              <a:t>A </a:t>
            </a:r>
            <a:r>
              <a:rPr lang="en-US" b="1" i="1" dirty="0"/>
              <a:t>on </a:t>
            </a:r>
            <a:r>
              <a:rPr lang="en-US" b="1" i="1" dirty="0" smtClean="0"/>
              <a:t>QF</a:t>
            </a:r>
          </a:p>
          <a:p>
            <a:pPr algn="just"/>
            <a:r>
              <a:rPr lang="en-US" dirty="0" smtClean="0"/>
              <a:t>The </a:t>
            </a:r>
            <a:r>
              <a:rPr lang="en-US" b="1" dirty="0"/>
              <a:t>main aim </a:t>
            </a:r>
            <a:r>
              <a:rPr lang="en-US" dirty="0" smtClean="0"/>
              <a:t>– to </a:t>
            </a:r>
            <a:r>
              <a:rPr lang="en-US" dirty="0"/>
              <a:t>provide the EHEA member states with opportunities for </a:t>
            </a:r>
            <a:r>
              <a:rPr lang="en-US" dirty="0">
                <a:solidFill>
                  <a:srgbClr val="C00000"/>
                </a:solidFill>
              </a:rPr>
              <a:t>peer learning and exchange </a:t>
            </a:r>
            <a:r>
              <a:rPr lang="en-US" dirty="0"/>
              <a:t>of best practices by organizing various </a:t>
            </a:r>
            <a:r>
              <a:rPr lang="en-US" dirty="0">
                <a:solidFill>
                  <a:srgbClr val="00B050"/>
                </a:solidFill>
              </a:rPr>
              <a:t>PLA activities and working groups</a:t>
            </a:r>
            <a:r>
              <a:rPr lang="en-US" dirty="0"/>
              <a:t>. The project will focus on activities TPG A on </a:t>
            </a:r>
            <a:r>
              <a:rPr lang="en-US" dirty="0" smtClean="0"/>
              <a:t>the Qualifications </a:t>
            </a:r>
            <a:r>
              <a:rPr lang="en-US" dirty="0"/>
              <a:t>Framework, which supports the Key Commitment 1 (a three-cycle system compatible with the overarching Qualifications Framework of the EHEA and first and second cycle degrees scaled by ECTS). </a:t>
            </a:r>
          </a:p>
          <a:p>
            <a:pPr algn="just"/>
            <a:r>
              <a:rPr lang="en-US" dirty="0"/>
              <a:t>The project builds on themes that have been identified as </a:t>
            </a:r>
            <a:r>
              <a:rPr lang="en-US" dirty="0" smtClean="0"/>
              <a:t>priorities </a:t>
            </a:r>
            <a:r>
              <a:rPr lang="en-US" dirty="0"/>
              <a:t>within the TPG A on QF. The </a:t>
            </a:r>
            <a:r>
              <a:rPr lang="en-US" dirty="0" smtClean="0"/>
              <a:t>topics covered </a:t>
            </a:r>
            <a:r>
              <a:rPr lang="en-US" dirty="0"/>
              <a:t>will </a:t>
            </a:r>
            <a:r>
              <a:rPr lang="en-US" dirty="0"/>
              <a:t>be the </a:t>
            </a:r>
            <a:r>
              <a:rPr lang="en-US" dirty="0">
                <a:solidFill>
                  <a:srgbClr val="C00000"/>
                </a:solidFill>
              </a:rPr>
              <a:t>Implementation of the Qualifications Frameworks and ECTS</a:t>
            </a:r>
            <a:r>
              <a:rPr lang="en-US" dirty="0"/>
              <a:t>, focusing on </a:t>
            </a:r>
            <a:r>
              <a:rPr lang="en-US" dirty="0">
                <a:solidFill>
                  <a:srgbClr val="00B050"/>
                </a:solidFill>
              </a:rPr>
              <a:t>learning outcomes</a:t>
            </a:r>
            <a:r>
              <a:rPr lang="en-US" dirty="0"/>
              <a:t>, the </a:t>
            </a:r>
            <a:r>
              <a:rPr lang="en-US" dirty="0">
                <a:solidFill>
                  <a:srgbClr val="C00000"/>
                </a:solidFill>
              </a:rPr>
              <a:t>assessment of learning outcomes on </a:t>
            </a:r>
            <a:r>
              <a:rPr lang="en-US" dirty="0" err="1">
                <a:solidFill>
                  <a:srgbClr val="C00000"/>
                </a:solidFill>
              </a:rPr>
              <a:t>programme</a:t>
            </a:r>
            <a:r>
              <a:rPr lang="en-US" dirty="0">
                <a:solidFill>
                  <a:srgbClr val="C00000"/>
                </a:solidFill>
              </a:rPr>
              <a:t> level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Self-certification</a:t>
            </a:r>
            <a:r>
              <a:rPr lang="en-US" dirty="0"/>
              <a:t>, as well as one of the key topics at European level regarding the implementation of </a:t>
            </a:r>
            <a:r>
              <a:rPr lang="en-US" dirty="0" smtClean="0">
                <a:solidFill>
                  <a:srgbClr val="C00000"/>
                </a:solidFill>
              </a:rPr>
              <a:t>micro-credentials </a:t>
            </a:r>
            <a:r>
              <a:rPr lang="en-US" dirty="0">
                <a:solidFill>
                  <a:srgbClr val="C00000"/>
                </a:solidFill>
              </a:rPr>
              <a:t>within the context of QF</a:t>
            </a:r>
            <a:r>
              <a:rPr lang="en-US" dirty="0"/>
              <a:t>.</a:t>
            </a:r>
          </a:p>
          <a:p>
            <a:pPr algn="just"/>
            <a:r>
              <a:rPr lang="en-US" dirty="0" smtClean="0">
                <a:solidFill>
                  <a:srgbClr val="00B050"/>
                </a:solidFill>
              </a:rPr>
              <a:t>3 </a:t>
            </a:r>
            <a:r>
              <a:rPr lang="en-US" dirty="0">
                <a:solidFill>
                  <a:srgbClr val="00B050"/>
                </a:solidFill>
              </a:rPr>
              <a:t>working groups </a:t>
            </a:r>
            <a:r>
              <a:rPr lang="en-US" dirty="0"/>
              <a:t>will be established with an aim to encourage in-depth discussions in order to </a:t>
            </a:r>
            <a:r>
              <a:rPr lang="en-US" dirty="0">
                <a:solidFill>
                  <a:srgbClr val="C00000"/>
                </a:solidFill>
              </a:rPr>
              <a:t>provide specific recommendations </a:t>
            </a:r>
            <a:r>
              <a:rPr lang="en-US" dirty="0"/>
              <a:t>on various </a:t>
            </a:r>
            <a:r>
              <a:rPr lang="en-US" dirty="0">
                <a:solidFill>
                  <a:srgbClr val="00B050"/>
                </a:solidFill>
              </a:rPr>
              <a:t>QF-related</a:t>
            </a:r>
            <a:r>
              <a:rPr lang="en-US" dirty="0"/>
              <a:t> topics (</a:t>
            </a:r>
            <a:r>
              <a:rPr lang="en-US" dirty="0">
                <a:solidFill>
                  <a:srgbClr val="C00000"/>
                </a:solidFill>
              </a:rPr>
              <a:t>Self-certification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Short cycle higher education</a:t>
            </a:r>
            <a:r>
              <a:rPr lang="en-US" dirty="0"/>
              <a:t>, as well as </a:t>
            </a:r>
            <a:r>
              <a:rPr lang="en-US" dirty="0">
                <a:solidFill>
                  <a:srgbClr val="C00000"/>
                </a:solidFill>
              </a:rPr>
              <a:t>micro-credentials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7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0">
              <a:srgbClr val="CDACE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65" y="1123836"/>
            <a:ext cx="2947482" cy="4601183"/>
          </a:xfrm>
        </p:spPr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umbrella </a:t>
            </a:r>
            <a:r>
              <a:rPr lang="en-GB" dirty="0" smtClean="0"/>
              <a:t>project</a:t>
            </a:r>
            <a:r>
              <a:rPr lang="en-US" dirty="0" smtClean="0"/>
              <a:t>s – Erasmus+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5226" y="419100"/>
            <a:ext cx="8058150" cy="6229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TPG B</a:t>
            </a:r>
            <a:r>
              <a:rPr lang="en-US" b="1" i="1" dirty="0" smtClean="0"/>
              <a:t> </a:t>
            </a:r>
            <a:r>
              <a:rPr lang="en-US" b="1" i="1" dirty="0"/>
              <a:t>on </a:t>
            </a:r>
            <a:r>
              <a:rPr lang="en-US" b="1" i="1" dirty="0" smtClean="0"/>
              <a:t>LRC</a:t>
            </a:r>
          </a:p>
          <a:p>
            <a:pPr algn="just">
              <a:spcAft>
                <a:spcPts val="1800"/>
              </a:spcAft>
            </a:pPr>
            <a:r>
              <a:rPr lang="en-US" dirty="0" smtClean="0"/>
              <a:t>The </a:t>
            </a:r>
            <a:r>
              <a:rPr lang="en-US" b="1" dirty="0"/>
              <a:t>main aim </a:t>
            </a:r>
            <a:r>
              <a:rPr lang="en-US" dirty="0" smtClean="0"/>
              <a:t>– </a:t>
            </a:r>
            <a:r>
              <a:rPr lang="en-US" dirty="0">
                <a:solidFill>
                  <a:srgbClr val="C00000"/>
                </a:solidFill>
              </a:rPr>
              <a:t>supporting the implementation </a:t>
            </a:r>
            <a:r>
              <a:rPr lang="en-US" dirty="0"/>
              <a:t>of the Bologna Process focusing on the key commitment 2 on </a:t>
            </a:r>
            <a:r>
              <a:rPr lang="en-US" dirty="0">
                <a:solidFill>
                  <a:srgbClr val="00B050"/>
                </a:solidFill>
              </a:rPr>
              <a:t>national legislation and procedures </a:t>
            </a:r>
            <a:r>
              <a:rPr lang="en-US" dirty="0"/>
              <a:t>compliant with the Lisbon Recognition Convention in the countries </a:t>
            </a:r>
            <a:r>
              <a:rPr lang="en-US" dirty="0"/>
              <a:t>that </a:t>
            </a:r>
            <a:r>
              <a:rPr lang="en-US" dirty="0" smtClean="0"/>
              <a:t>are </a:t>
            </a:r>
            <a:r>
              <a:rPr lang="en-US" dirty="0"/>
              <a:t>part of the Thematic Peer Group </a:t>
            </a:r>
            <a:r>
              <a:rPr lang="en-US" dirty="0" smtClean="0"/>
              <a:t>B. </a:t>
            </a:r>
            <a:endParaRPr lang="en-US" dirty="0"/>
          </a:p>
          <a:p>
            <a:r>
              <a:rPr lang="en-US" b="1" dirty="0"/>
              <a:t>Work packages</a:t>
            </a:r>
            <a:r>
              <a:rPr lang="en-US" dirty="0"/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WP1. Support to the </a:t>
            </a:r>
            <a:r>
              <a:rPr lang="en-US" dirty="0">
                <a:solidFill>
                  <a:srgbClr val="C00000"/>
                </a:solidFill>
              </a:rPr>
              <a:t>organization of the TPG B meetings</a:t>
            </a:r>
            <a:r>
              <a:rPr lang="en-US" dirty="0"/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WP2. </a:t>
            </a:r>
            <a:r>
              <a:rPr lang="en-US" dirty="0" err="1"/>
              <a:t>Organisation</a:t>
            </a:r>
            <a:r>
              <a:rPr lang="en-US" dirty="0"/>
              <a:t> of </a:t>
            </a:r>
            <a:r>
              <a:rPr lang="en-US" dirty="0">
                <a:solidFill>
                  <a:srgbClr val="00B050"/>
                </a:solidFill>
              </a:rPr>
              <a:t>public seminars</a:t>
            </a:r>
            <a:r>
              <a:rPr lang="en-US" dirty="0"/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WP3. </a:t>
            </a:r>
            <a:r>
              <a:rPr lang="en-US" dirty="0">
                <a:solidFill>
                  <a:srgbClr val="C00000"/>
                </a:solidFill>
              </a:rPr>
              <a:t>Research and publications</a:t>
            </a:r>
            <a:r>
              <a:rPr lang="en-US" dirty="0"/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WP4. </a:t>
            </a:r>
            <a:r>
              <a:rPr lang="en-US" dirty="0">
                <a:solidFill>
                  <a:srgbClr val="00B050"/>
                </a:solidFill>
              </a:rPr>
              <a:t>Peer support activities</a:t>
            </a:r>
            <a:r>
              <a:rPr lang="en-US" dirty="0"/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 </a:t>
            </a:r>
            <a:r>
              <a:rPr lang="en-US" dirty="0" smtClean="0"/>
              <a:t>Transversal </a:t>
            </a:r>
            <a:r>
              <a:rPr lang="en-US" dirty="0"/>
              <a:t>WPs: </a:t>
            </a:r>
            <a:r>
              <a:rPr lang="en-US" dirty="0" smtClean="0"/>
              <a:t>WP5</a:t>
            </a:r>
            <a:r>
              <a:rPr lang="en-US" dirty="0"/>
              <a:t>. </a:t>
            </a:r>
            <a:r>
              <a:rPr lang="en-US" dirty="0">
                <a:solidFill>
                  <a:srgbClr val="C00000"/>
                </a:solidFill>
              </a:rPr>
              <a:t>Quality Assurance</a:t>
            </a:r>
            <a:r>
              <a:rPr lang="en-US" dirty="0"/>
              <a:t> </a:t>
            </a:r>
            <a:r>
              <a:rPr lang="en-US" dirty="0" smtClean="0"/>
              <a:t>and WP6. </a:t>
            </a:r>
            <a:r>
              <a:rPr lang="en-US" dirty="0" smtClean="0">
                <a:solidFill>
                  <a:srgbClr val="00B050"/>
                </a:solidFill>
              </a:rPr>
              <a:t>Dissemination </a:t>
            </a:r>
            <a:r>
              <a:rPr lang="en-US" dirty="0">
                <a:solidFill>
                  <a:srgbClr val="00B050"/>
                </a:solidFill>
              </a:rPr>
              <a:t>and sustainability </a:t>
            </a: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34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0">
              <a:srgbClr val="CDACE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65" y="1123836"/>
            <a:ext cx="2947482" cy="4601183"/>
          </a:xfrm>
        </p:spPr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umbrella </a:t>
            </a:r>
            <a:r>
              <a:rPr lang="en-GB" dirty="0" smtClean="0"/>
              <a:t>project</a:t>
            </a:r>
            <a:r>
              <a:rPr lang="en-US" dirty="0" smtClean="0"/>
              <a:t>s – Erasmus+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5225" y="419100"/>
            <a:ext cx="8486775" cy="6229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TPG C</a:t>
            </a:r>
            <a:r>
              <a:rPr lang="en-US" b="1" i="1" dirty="0" smtClean="0"/>
              <a:t> </a:t>
            </a:r>
            <a:r>
              <a:rPr lang="en-US" b="1" i="1" dirty="0"/>
              <a:t>on </a:t>
            </a:r>
            <a:r>
              <a:rPr lang="en-US" b="1" i="1" dirty="0" smtClean="0"/>
              <a:t>QA</a:t>
            </a:r>
          </a:p>
          <a:p>
            <a:pPr algn="just"/>
            <a:r>
              <a:rPr lang="en-US" dirty="0"/>
              <a:t>The </a:t>
            </a:r>
            <a:r>
              <a:rPr lang="en-US" b="1" dirty="0"/>
              <a:t>main aim </a:t>
            </a:r>
            <a:r>
              <a:rPr lang="en-US" dirty="0"/>
              <a:t>– </a:t>
            </a:r>
            <a:r>
              <a:rPr lang="en-US" dirty="0">
                <a:solidFill>
                  <a:srgbClr val="C00000"/>
                </a:solidFill>
              </a:rPr>
              <a:t>supporting the implementation </a:t>
            </a:r>
            <a:r>
              <a:rPr lang="en-US" dirty="0"/>
              <a:t>of the Bologna Process focusing on the key commitment </a:t>
            </a:r>
            <a:r>
              <a:rPr lang="en-US" dirty="0" smtClean="0"/>
              <a:t>3 </a:t>
            </a:r>
            <a:r>
              <a:rPr lang="en-US" dirty="0"/>
              <a:t>on </a:t>
            </a:r>
            <a:r>
              <a:rPr lang="en-US" dirty="0" smtClean="0"/>
              <a:t>the Quality </a:t>
            </a:r>
            <a:r>
              <a:rPr lang="en-US" dirty="0" err="1" smtClean="0"/>
              <a:t>Assuramce</a:t>
            </a:r>
            <a:r>
              <a:rPr lang="en-US" dirty="0" smtClean="0"/>
              <a:t> in </a:t>
            </a:r>
            <a:r>
              <a:rPr lang="en-US" dirty="0"/>
              <a:t>the countries </a:t>
            </a:r>
            <a:r>
              <a:rPr lang="en-US"/>
              <a:t>that </a:t>
            </a:r>
            <a:r>
              <a:rPr lang="en-US" smtClean="0"/>
              <a:t>are </a:t>
            </a:r>
            <a:r>
              <a:rPr lang="en-US" dirty="0"/>
              <a:t>part of the Thematic Peer Group </a:t>
            </a:r>
            <a:r>
              <a:rPr lang="en-US" dirty="0" smtClean="0"/>
              <a:t>C.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b="1" dirty="0"/>
              <a:t>Work packages</a:t>
            </a:r>
            <a:r>
              <a:rPr lang="en-US" dirty="0"/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Overall </a:t>
            </a:r>
            <a:r>
              <a:rPr lang="en-US" dirty="0">
                <a:solidFill>
                  <a:srgbClr val="00B050"/>
                </a:solidFill>
              </a:rPr>
              <a:t>management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Organisation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C00000"/>
                </a:solidFill>
              </a:rPr>
              <a:t>TPG </a:t>
            </a:r>
            <a:r>
              <a:rPr lang="en-US" dirty="0">
                <a:solidFill>
                  <a:srgbClr val="C00000"/>
                </a:solidFill>
              </a:rPr>
              <a:t>meetings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Staff </a:t>
            </a:r>
            <a:r>
              <a:rPr lang="en-US" dirty="0">
                <a:solidFill>
                  <a:srgbClr val="00B050"/>
                </a:solidFill>
              </a:rPr>
              <a:t>mobility </a:t>
            </a:r>
            <a:r>
              <a:rPr lang="en-US" dirty="0" err="1"/>
              <a:t>programme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PLA</a:t>
            </a:r>
            <a:r>
              <a:rPr lang="en-US" dirty="0" smtClean="0"/>
              <a:t> </a:t>
            </a:r>
            <a:r>
              <a:rPr lang="en-US" dirty="0"/>
              <a:t>(3)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3 </a:t>
            </a:r>
            <a:r>
              <a:rPr lang="en-US" dirty="0">
                <a:solidFill>
                  <a:srgbClr val="00B050"/>
                </a:solidFill>
              </a:rPr>
              <a:t>thematic WPs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QA of Micro-credentials </a:t>
            </a:r>
            <a:r>
              <a:rPr lang="en-US" dirty="0"/>
              <a:t>(ENQA), </a:t>
            </a:r>
            <a:r>
              <a:rPr lang="en-US" dirty="0">
                <a:solidFill>
                  <a:srgbClr val="00B050"/>
                </a:solidFill>
              </a:rPr>
              <a:t>QA of European </a:t>
            </a:r>
            <a:r>
              <a:rPr lang="en-US" dirty="0" smtClean="0">
                <a:solidFill>
                  <a:srgbClr val="00B050"/>
                </a:solidFill>
              </a:rPr>
              <a:t>Universities</a:t>
            </a:r>
            <a:r>
              <a:rPr lang="en-US" dirty="0" smtClean="0"/>
              <a:t>, </a:t>
            </a:r>
            <a:r>
              <a:rPr lang="en-US" dirty="0" err="1">
                <a:solidFill>
                  <a:srgbClr val="C00000"/>
                </a:solidFill>
              </a:rPr>
              <a:t>Digitalisation</a:t>
            </a:r>
            <a:r>
              <a:rPr lang="en-US" dirty="0">
                <a:solidFill>
                  <a:srgbClr val="C00000"/>
                </a:solidFill>
              </a:rPr>
              <a:t> of QA </a:t>
            </a:r>
            <a:r>
              <a:rPr lang="en-US" dirty="0" smtClean="0">
                <a:solidFill>
                  <a:srgbClr val="C00000"/>
                </a:solidFill>
              </a:rPr>
              <a:t>processes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9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CDACE6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1123836"/>
            <a:ext cx="3181351" cy="4601183"/>
          </a:xfrm>
        </p:spPr>
        <p:txBody>
          <a:bodyPr>
            <a:normAutofit/>
          </a:bodyPr>
          <a:lstStyle/>
          <a:p>
            <a:r>
              <a:rPr lang="en-GB" sz="4400" dirty="0" smtClean="0"/>
              <a:t>The Erasmus+ EHEA reforms call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Creating opportunities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Establishing barriers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F0"/>
                </a:solidFill>
              </a:rPr>
              <a:t>Raising questions </a:t>
            </a:r>
            <a:endParaRPr lang="en-US" sz="3200" dirty="0">
              <a:solidFill>
                <a:srgbClr val="00B0F0"/>
              </a:solidFill>
            </a:endParaRP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50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6858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6710" y="2895599"/>
            <a:ext cx="9500681" cy="2343151"/>
          </a:xfrm>
        </p:spPr>
        <p:txBody>
          <a:bodyPr/>
          <a:lstStyle/>
          <a:p>
            <a:pPr algn="ctr"/>
            <a:r>
              <a:rPr lang="en-US" dirty="0" smtClean="0"/>
              <a:t>THANK YOU FOR YOUR ATTENTION!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051" y="212448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915" y="212448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2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The 	BICG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666749"/>
            <a:ext cx="7875057" cy="58769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/>
              <a:t>COMPOSITION (2021-2024)</a:t>
            </a:r>
          </a:p>
          <a:p>
            <a:pPr marL="0" indent="0">
              <a:buNone/>
            </a:pPr>
            <a:r>
              <a:rPr lang="en-US" b="1" dirty="0"/>
              <a:t>Co-chairs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Austria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Bulgaria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Italy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Members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b="1" dirty="0" smtClean="0"/>
              <a:t>(6 + the 3 TPGs Co-chairs and the Monitoring WG)</a:t>
            </a:r>
          </a:p>
          <a:p>
            <a:pPr marL="0" indent="0">
              <a:buNone/>
            </a:pPr>
            <a:r>
              <a:rPr lang="en-US" dirty="0" smtClean="0"/>
              <a:t>Albania</a:t>
            </a:r>
            <a:r>
              <a:rPr lang="en-US" dirty="0"/>
              <a:t>; Austria; </a:t>
            </a:r>
            <a:r>
              <a:rPr lang="en-US" dirty="0" smtClean="0"/>
              <a:t>Bulgaria</a:t>
            </a:r>
            <a:r>
              <a:rPr lang="en-US" dirty="0"/>
              <a:t>; European Commission; </a:t>
            </a:r>
            <a:r>
              <a:rPr lang="en-US" dirty="0" smtClean="0"/>
              <a:t>Italy</a:t>
            </a:r>
            <a:r>
              <a:rPr lang="en-US" dirty="0"/>
              <a:t>; </a:t>
            </a:r>
            <a:r>
              <a:rPr lang="en-US" dirty="0" smtClean="0"/>
              <a:t>EUA </a:t>
            </a:r>
            <a:r>
              <a:rPr lang="en-US" dirty="0"/>
              <a:t>- European University Association; EURASHE; one Co-chair of Thematic Peer Group A on Qualifications Framework; one Co-chair of Thematic Peer Group B on the Lisbon Recognition Convention; one Co-chair of Thematic Peer Group C on Quality Assurance; one Co-chair of Working Group on Monitoring the Implementation of the Bologna Process.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BICG is composed in a way representing the diversity of the EHEA with ensured balance of expertise across all key commitments</a:t>
            </a:r>
            <a:r>
              <a:rPr lang="en-US" dirty="0" smtClean="0"/>
              <a:t>.</a:t>
            </a:r>
            <a:endParaRPr lang="en-US" b="1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1" y="212448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5" y="212448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600" dirty="0"/>
              <a:t>The 	BICG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476250"/>
            <a:ext cx="7598832" cy="5508498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Terms of Reference for the </a:t>
            </a:r>
            <a:r>
              <a:rPr lang="en-US" sz="2800" b="1" dirty="0" smtClean="0"/>
              <a:t>BICG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dirty="0"/>
              <a:t>Name of the Working </a:t>
            </a:r>
            <a:r>
              <a:rPr lang="en-US" dirty="0" smtClean="0"/>
              <a:t>Group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Contact </a:t>
            </a:r>
            <a:r>
              <a:rPr lang="en-US" dirty="0" smtClean="0"/>
              <a:t>persons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Composition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Purpose and/or </a:t>
            </a:r>
            <a:r>
              <a:rPr lang="en-US" dirty="0" smtClean="0">
                <a:solidFill>
                  <a:srgbClr val="FF0000"/>
                </a:solidFill>
              </a:rPr>
              <a:t>outcome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Reference to the Rome </a:t>
            </a:r>
            <a:r>
              <a:rPr lang="en-US" dirty="0" smtClean="0"/>
              <a:t>Communiqué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Specific </a:t>
            </a:r>
            <a:r>
              <a:rPr lang="en-US" dirty="0" smtClean="0">
                <a:solidFill>
                  <a:srgbClr val="FF0000"/>
                </a:solidFill>
              </a:rPr>
              <a:t>tasks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Reporting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Meeting </a:t>
            </a:r>
            <a:r>
              <a:rPr lang="en-US" dirty="0" smtClean="0"/>
              <a:t>schedule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Liaison with other WGs’ and/or advisory groups’ </a:t>
            </a:r>
            <a:r>
              <a:rPr lang="en-US" dirty="0" smtClean="0"/>
              <a:t>activities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Additional remarks on the Thematic Peer Groups (TPGs</a:t>
            </a:r>
            <a:r>
              <a:rPr lang="en-US" dirty="0" smtClean="0"/>
              <a:t>)</a:t>
            </a:r>
          </a:p>
          <a:p>
            <a:pPr marL="0" indent="0" algn="r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ehea.info/Upload/BICG_PT_AD_ToRs.pdf</a:t>
            </a:r>
            <a:r>
              <a:rPr lang="en-US" dirty="0" smtClean="0"/>
              <a:t> </a:t>
            </a: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600" dirty="0"/>
              <a:t>The 	BICG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476250"/>
            <a:ext cx="7598832" cy="5508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Terms of Reference for the </a:t>
            </a:r>
            <a:r>
              <a:rPr lang="en-US" sz="2800" b="1" dirty="0" smtClean="0"/>
              <a:t>BICG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Purpose </a:t>
            </a:r>
            <a:r>
              <a:rPr lang="en-US" dirty="0">
                <a:solidFill>
                  <a:srgbClr val="FF0000"/>
                </a:solidFill>
              </a:rPr>
              <a:t>and/or </a:t>
            </a:r>
            <a:r>
              <a:rPr lang="en-US" dirty="0" smtClean="0">
                <a:solidFill>
                  <a:srgbClr val="FF0000"/>
                </a:solidFill>
              </a:rPr>
              <a:t>outcome</a:t>
            </a:r>
          </a:p>
          <a:p>
            <a:pPr marL="0" indent="0" algn="just">
              <a:buNone/>
            </a:pPr>
            <a:r>
              <a:rPr lang="en-US" dirty="0"/>
              <a:t>The purpose of the BICG is to facilitate a coordinated implementation of the </a:t>
            </a:r>
            <a:r>
              <a:rPr lang="en-US" dirty="0" smtClean="0"/>
              <a:t>three Key </a:t>
            </a:r>
            <a:r>
              <a:rPr lang="en-US" dirty="0"/>
              <a:t>Commitments. To achieve that, the BICG coordinates the work of the </a:t>
            </a:r>
            <a:r>
              <a:rPr lang="en-US" dirty="0" smtClean="0"/>
              <a:t>TPGs, and </a:t>
            </a:r>
            <a:r>
              <a:rPr lang="en-US" dirty="0"/>
              <a:t>facilitates an exchange of experience and best practice between the </a:t>
            </a:r>
            <a:r>
              <a:rPr lang="en-US" dirty="0" smtClean="0"/>
              <a:t>TPGs. The </a:t>
            </a:r>
            <a:r>
              <a:rPr lang="en-US" dirty="0"/>
              <a:t>BICG follows the peer support activities and reports to the BFUG on </a:t>
            </a:r>
            <a:r>
              <a:rPr lang="en-US" dirty="0" smtClean="0"/>
              <a:t>overall progress </a:t>
            </a:r>
            <a:r>
              <a:rPr lang="en-US" dirty="0"/>
              <a:t>and any necessary revision of the peer support approach </a:t>
            </a:r>
            <a:r>
              <a:rPr lang="en-US" dirty="0" smtClean="0"/>
              <a:t>or methodology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The activities should build upon the work and the results/achievements of </a:t>
            </a:r>
            <a:r>
              <a:rPr lang="en-US" dirty="0" smtClean="0"/>
              <a:t>the BICG </a:t>
            </a:r>
            <a:r>
              <a:rPr lang="en-US" dirty="0"/>
              <a:t>in the period 2018-2020 and the outcomes of and recommendations for </a:t>
            </a:r>
            <a:r>
              <a:rPr lang="en-US" dirty="0" smtClean="0"/>
              <a:t>the work </a:t>
            </a:r>
            <a:r>
              <a:rPr lang="en-US" dirty="0"/>
              <a:t>of the TPGs presented in the BICG Report.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ehea.info/Upload/BICG_PT_AD_ToRs.pdf</a:t>
            </a:r>
            <a:r>
              <a:rPr lang="en-US" dirty="0" smtClean="0"/>
              <a:t> </a:t>
            </a: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31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600" dirty="0"/>
              <a:t>The 	BICG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1" y="476250"/>
            <a:ext cx="8772523" cy="60388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b="1" dirty="0"/>
              <a:t>Terms of Reference for the </a:t>
            </a:r>
            <a:r>
              <a:rPr lang="en-US" sz="2800" b="1" dirty="0" smtClean="0"/>
              <a:t>BICG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Specific tasks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>
                <a:solidFill>
                  <a:srgbClr val="00B050"/>
                </a:solidFill>
              </a:rPr>
              <a:t>Coordinate</a:t>
            </a:r>
            <a:r>
              <a:rPr lang="en-US" dirty="0"/>
              <a:t> the work of the TPGs;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Follow-up peer support </a:t>
            </a:r>
            <a:r>
              <a:rPr lang="en-US" dirty="0"/>
              <a:t>activities by keeping an overview of the composition and activities of the different groups;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Seek to </a:t>
            </a:r>
            <a:r>
              <a:rPr lang="en-US" dirty="0">
                <a:solidFill>
                  <a:srgbClr val="00B050"/>
                </a:solidFill>
              </a:rPr>
              <a:t>improve the Peer Support Approach </a:t>
            </a:r>
            <a:r>
              <a:rPr lang="en-US" dirty="0"/>
              <a:t>for the implementation of the Key Commitments, including possible adjustments;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Identify synergies </a:t>
            </a:r>
            <a:r>
              <a:rPr lang="en-US" dirty="0"/>
              <a:t>in the work of the Thematic Peer Groups;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Give the BFUG </a:t>
            </a:r>
            <a:r>
              <a:rPr lang="en-US" dirty="0">
                <a:solidFill>
                  <a:srgbClr val="00B050"/>
                </a:solidFill>
              </a:rPr>
              <a:t>regular updates </a:t>
            </a:r>
            <a:r>
              <a:rPr lang="en-US" dirty="0"/>
              <a:t>and an overview on the progress and effectiveness of the Peer Support Approach for the implementation of the Key Commitments, based on the activities of the TPGs;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Prepare analytical reports </a:t>
            </a:r>
            <a:r>
              <a:rPr lang="en-US" dirty="0"/>
              <a:t>to the BFUG on the activities of the different TPGs and the support for the implementation of Key Commitments as a whole, including operation (what works, what doesn’t work), impact and usefulness;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Prepare </a:t>
            </a:r>
            <a:r>
              <a:rPr lang="en-US" dirty="0">
                <a:solidFill>
                  <a:srgbClr val="00B050"/>
                </a:solidFill>
              </a:rPr>
              <a:t>recommendations for further actions to improve </a:t>
            </a:r>
            <a:r>
              <a:rPr lang="en-US" dirty="0" smtClean="0">
                <a:solidFill>
                  <a:srgbClr val="00B050"/>
                </a:solidFill>
              </a:rPr>
              <a:t>implementation </a:t>
            </a:r>
            <a:r>
              <a:rPr lang="en-US" dirty="0"/>
              <a:t>for consideration by the BFUG;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Provide an assessment of the usefulness </a:t>
            </a:r>
            <a:r>
              <a:rPr lang="en-US" dirty="0"/>
              <a:t>of thematic peer groups as a working method, including whether they should be extended to other policy areas within the competence of the BFUG.</a:t>
            </a:r>
          </a:p>
          <a:p>
            <a:pPr marL="0" indent="0" algn="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ehea.info/Upload/BICG_PT_AD_ToRs.pdf</a:t>
            </a:r>
            <a:r>
              <a:rPr lang="en-US" dirty="0" smtClean="0"/>
              <a:t> </a:t>
            </a: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07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600" dirty="0"/>
              <a:t>The 	BICG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514350"/>
            <a:ext cx="7903633" cy="58959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1. First Meeting of the BICG, 10 May 2021, online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The 2021-2024 </a:t>
            </a:r>
            <a:r>
              <a:rPr lang="en-US" dirty="0"/>
              <a:t>Work </a:t>
            </a:r>
            <a:r>
              <a:rPr lang="en-US" dirty="0" smtClean="0"/>
              <a:t>Plan (Terms </a:t>
            </a:r>
            <a:r>
              <a:rPr lang="en-US" dirty="0"/>
              <a:t>of Reference, deliverables and meeting </a:t>
            </a:r>
            <a:r>
              <a:rPr lang="en-US" dirty="0" smtClean="0"/>
              <a:t>schedule);</a:t>
            </a:r>
          </a:p>
          <a:p>
            <a:pPr>
              <a:buFontTx/>
              <a:buChar char="-"/>
            </a:pPr>
            <a:r>
              <a:rPr lang="en-US" dirty="0" smtClean="0"/>
              <a:t>The draft </a:t>
            </a:r>
            <a:r>
              <a:rPr lang="en-US" dirty="0"/>
              <a:t>Guidelines for the </a:t>
            </a:r>
            <a:r>
              <a:rPr lang="en-US" dirty="0" smtClean="0"/>
              <a:t>TPGs;</a:t>
            </a:r>
          </a:p>
          <a:p>
            <a:pPr>
              <a:buFontTx/>
              <a:buChar char="-"/>
            </a:pPr>
            <a:r>
              <a:rPr lang="en-US" dirty="0" smtClean="0"/>
              <a:t>Status </a:t>
            </a:r>
            <a:r>
              <a:rPr lang="en-US" dirty="0"/>
              <a:t>Quo </a:t>
            </a:r>
            <a:r>
              <a:rPr lang="en-US" dirty="0" smtClean="0"/>
              <a:t>of </a:t>
            </a:r>
            <a:r>
              <a:rPr lang="en-US" dirty="0" smtClean="0"/>
              <a:t>Implementation </a:t>
            </a:r>
            <a:r>
              <a:rPr lang="en-US" dirty="0"/>
              <a:t>of </a:t>
            </a:r>
            <a:r>
              <a:rPr lang="en-US" dirty="0" smtClean="0"/>
              <a:t>KCs;</a:t>
            </a:r>
          </a:p>
          <a:p>
            <a:pPr>
              <a:buFontTx/>
              <a:buChar char="-"/>
            </a:pPr>
            <a:r>
              <a:rPr lang="en-US" dirty="0" smtClean="0"/>
              <a:t>The European </a:t>
            </a:r>
            <a:r>
              <a:rPr lang="en-US" dirty="0"/>
              <a:t>Commission support for TPGs </a:t>
            </a:r>
            <a:r>
              <a:rPr lang="en-US" dirty="0" smtClean="0"/>
              <a:t>under the Erasmus+ Program;</a:t>
            </a:r>
          </a:p>
          <a:p>
            <a:pPr>
              <a:buFontTx/>
              <a:buChar char="-"/>
            </a:pPr>
            <a:r>
              <a:rPr lang="en-US" dirty="0" smtClean="0"/>
              <a:t>Next steps</a:t>
            </a:r>
            <a:r>
              <a:rPr lang="en-US" dirty="0"/>
              <a:t>.</a:t>
            </a:r>
          </a:p>
          <a:p>
            <a:pPr marL="0" indent="0" algn="r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ehea.info/Upload/BICG%20_PT_AD_1_Agenda.pdf</a:t>
            </a:r>
            <a:r>
              <a:rPr lang="en-US" dirty="0" smtClean="0"/>
              <a:t> </a:t>
            </a:r>
            <a:r>
              <a:rPr lang="en-US" dirty="0"/>
              <a:t>   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</a:t>
            </a:r>
            <a:r>
              <a:rPr lang="en-US" b="1" dirty="0"/>
              <a:t>. Second Meeting of the BICG, 1 October 2021, </a:t>
            </a:r>
            <a:r>
              <a:rPr lang="en-US" b="1" dirty="0" smtClean="0"/>
              <a:t>online</a:t>
            </a:r>
          </a:p>
          <a:p>
            <a:pPr>
              <a:buFontTx/>
              <a:buChar char="-"/>
            </a:pPr>
            <a:r>
              <a:rPr lang="en-US" dirty="0" smtClean="0"/>
              <a:t>Updates </a:t>
            </a:r>
            <a:r>
              <a:rPr lang="en-US" dirty="0"/>
              <a:t>from the </a:t>
            </a:r>
            <a:r>
              <a:rPr lang="en-US" dirty="0" smtClean="0"/>
              <a:t>Secretariat, the </a:t>
            </a:r>
            <a:r>
              <a:rPr lang="en-US" dirty="0"/>
              <a:t>BICG </a:t>
            </a:r>
            <a:r>
              <a:rPr lang="en-US" dirty="0" smtClean="0"/>
              <a:t>Co-chairs and the TPGs Co-chairs; </a:t>
            </a:r>
          </a:p>
          <a:p>
            <a:pPr>
              <a:buFontTx/>
              <a:buChar char="-"/>
            </a:pPr>
            <a:r>
              <a:rPr lang="fr-FR" dirty="0" err="1" smtClean="0"/>
              <a:t>Umbrella</a:t>
            </a:r>
            <a:r>
              <a:rPr lang="fr-FR" dirty="0" smtClean="0"/>
              <a:t> </a:t>
            </a:r>
            <a:r>
              <a:rPr lang="fr-FR" dirty="0" err="1"/>
              <a:t>Projects</a:t>
            </a:r>
            <a:r>
              <a:rPr lang="fr-FR" dirty="0"/>
              <a:t>, EC </a:t>
            </a:r>
            <a:r>
              <a:rPr lang="fr-FR" dirty="0" smtClean="0"/>
              <a:t>support;</a:t>
            </a:r>
          </a:p>
          <a:p>
            <a:pPr>
              <a:buFontTx/>
              <a:buChar char="-"/>
            </a:pPr>
            <a:r>
              <a:rPr lang="en-US" dirty="0"/>
              <a:t>Work Plans of TPGs </a:t>
            </a:r>
            <a:r>
              <a:rPr lang="en-US" dirty="0" smtClean="0"/>
              <a:t>/discussion of </a:t>
            </a:r>
            <a:r>
              <a:rPr lang="en-US" dirty="0"/>
              <a:t>Templates for Work Plans/.</a:t>
            </a:r>
          </a:p>
          <a:p>
            <a:pPr marL="0" indent="0" algn="r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ehea.info/Upload/BICG_SI_AM_2_Agenda.pdf</a:t>
            </a:r>
            <a:r>
              <a:rPr lang="en-US" dirty="0" smtClean="0"/>
              <a:t> 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3. Third Meeting </a:t>
            </a:r>
            <a:r>
              <a:rPr lang="en-US" b="1" dirty="0"/>
              <a:t>of the BICG, </a:t>
            </a:r>
            <a:r>
              <a:rPr lang="en-US" b="1" dirty="0" smtClean="0"/>
              <a:t>21 January 2022, online</a:t>
            </a:r>
          </a:p>
          <a:p>
            <a:pPr marL="0" indent="0">
              <a:buNone/>
            </a:pPr>
            <a:endParaRPr lang="en-US" b="1" dirty="0">
              <a:effectLst/>
            </a:endParaRPr>
          </a:p>
          <a:p>
            <a:pPr marL="0" indent="0" algn="r">
              <a:buNone/>
            </a:pPr>
            <a:r>
              <a:rPr lang="en-US" i="1" dirty="0"/>
              <a:t>Regular pre-meetings of </a:t>
            </a:r>
            <a:r>
              <a:rPr lang="en-US" i="1" dirty="0" smtClean="0"/>
              <a:t>the Co-chairs are also held. </a:t>
            </a:r>
            <a:endParaRPr lang="en-US" i="1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55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EDB9B9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65" y="1123836"/>
            <a:ext cx="2976685" cy="4601183"/>
          </a:xfrm>
        </p:spPr>
        <p:txBody>
          <a:bodyPr/>
          <a:lstStyle/>
          <a:p>
            <a:r>
              <a:rPr lang="en-US" dirty="0" smtClean="0"/>
              <a:t>The Thematic </a:t>
            </a:r>
            <a:r>
              <a:rPr lang="en-US" dirty="0" smtClean="0"/>
              <a:t>Peer </a:t>
            </a:r>
            <a:r>
              <a:rPr lang="en-US" dirty="0"/>
              <a:t>Groups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/</a:t>
            </a:r>
            <a:r>
              <a:rPr lang="en-US" dirty="0" smtClean="0"/>
              <a:t>TPGs/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49" y="864107"/>
            <a:ext cx="8582025" cy="5508117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3 Thematic </a:t>
            </a:r>
            <a:r>
              <a:rPr lang="en-US" dirty="0" smtClean="0"/>
              <a:t>Peer </a:t>
            </a:r>
            <a:r>
              <a:rPr lang="en-US" dirty="0" smtClean="0"/>
              <a:t>Groups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Established compositions and structures – including the terms of references and the guidelines</a:t>
            </a:r>
          </a:p>
          <a:p>
            <a:pPr marL="0" indent="0" algn="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/only one country has not confirmed its participation in any of the TPGs/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First meetings held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Umbrella projects submitted</a:t>
            </a: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Work plans – by </a:t>
            </a:r>
            <a:r>
              <a:rPr lang="en-US" dirty="0"/>
              <a:t>the end of </a:t>
            </a:r>
            <a:r>
              <a:rPr lang="en-US" dirty="0" smtClean="0"/>
              <a:t>October 2021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Countries work plans – by </a:t>
            </a:r>
            <a:r>
              <a:rPr lang="en-US" dirty="0"/>
              <a:t>January 2022</a:t>
            </a:r>
          </a:p>
          <a:p>
            <a:endParaRPr lang="en-US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0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EDB9B9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TPG </a:t>
            </a:r>
            <a:r>
              <a:rPr lang="en-US" dirty="0" smtClean="0"/>
              <a:t>A </a:t>
            </a:r>
            <a:r>
              <a:rPr lang="en-US" dirty="0"/>
              <a:t>on Qualifications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8046507" cy="57081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Co-chairs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Austria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Georgia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Latvia </a:t>
            </a:r>
            <a:endParaRPr lang="en-US" dirty="0" smtClean="0"/>
          </a:p>
          <a:p>
            <a:pPr marL="0" indent="0">
              <a:buNone/>
            </a:pPr>
            <a:endParaRPr lang="en-US" sz="2100" b="1" dirty="0"/>
          </a:p>
          <a:p>
            <a:pPr marL="0" indent="0">
              <a:buNone/>
            </a:pPr>
            <a:r>
              <a:rPr lang="en-US" sz="2100" b="1" dirty="0" smtClean="0"/>
              <a:t>Members – 34 </a:t>
            </a:r>
            <a:endParaRPr lang="en-US" sz="21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29 </a:t>
            </a:r>
            <a:r>
              <a:rPr lang="en-US" dirty="0"/>
              <a:t>countries: </a:t>
            </a:r>
            <a:r>
              <a:rPr lang="en-GB" dirty="0" smtClean="0"/>
              <a:t>Albania, Andorra, Armenia, Austria, Azerbaijan, Belarus, </a:t>
            </a:r>
            <a:r>
              <a:rPr lang="en-GB" dirty="0"/>
              <a:t>Belgium </a:t>
            </a:r>
            <a:r>
              <a:rPr lang="en-GB" dirty="0" smtClean="0"/>
              <a:t>/Flemish Community/, Bulgaria, Croatia, Cyprus, </a:t>
            </a:r>
            <a:r>
              <a:rPr lang="en-GB" dirty="0"/>
              <a:t>Czech </a:t>
            </a:r>
            <a:r>
              <a:rPr lang="en-GB" dirty="0" smtClean="0"/>
              <a:t>Republic, Estonia, Georgia, Germany, Greece, Hungary, Italy, Kazakhstan, Latvia, Malta, </a:t>
            </a:r>
            <a:r>
              <a:rPr lang="en-GB" dirty="0"/>
              <a:t>The </a:t>
            </a:r>
            <a:r>
              <a:rPr lang="en-GB" dirty="0" smtClean="0"/>
              <a:t>Netherlands, </a:t>
            </a:r>
            <a:r>
              <a:rPr lang="en-GB" dirty="0"/>
              <a:t>North </a:t>
            </a:r>
            <a:r>
              <a:rPr lang="en-GB" dirty="0" smtClean="0"/>
              <a:t>Macedonia, Poland, Romania, Russia, San Marino, Spain, Turkey, </a:t>
            </a:r>
            <a:r>
              <a:rPr lang="en-GB" dirty="0"/>
              <a:t>United Kingdom/Scotland.</a:t>
            </a: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5 </a:t>
            </a:r>
            <a:r>
              <a:rPr lang="en-US" sz="2100" dirty="0" err="1"/>
              <a:t>organisations</a:t>
            </a:r>
            <a:r>
              <a:rPr lang="en-US" sz="2100" dirty="0"/>
              <a:t>: </a:t>
            </a:r>
            <a:r>
              <a:rPr lang="en-GB" dirty="0"/>
              <a:t>Council of </a:t>
            </a:r>
            <a:r>
              <a:rPr lang="en-GB" dirty="0" smtClean="0"/>
              <a:t>Europe, </a:t>
            </a:r>
            <a:r>
              <a:rPr lang="en-US" dirty="0" smtClean="0"/>
              <a:t>EI-ETUCE</a:t>
            </a:r>
            <a:r>
              <a:rPr lang="en-US" dirty="0"/>
              <a:t>, </a:t>
            </a:r>
            <a:r>
              <a:rPr lang="en-US" dirty="0" smtClean="0"/>
              <a:t>ESU</a:t>
            </a:r>
            <a:r>
              <a:rPr lang="en-US" dirty="0"/>
              <a:t>, </a:t>
            </a:r>
            <a:r>
              <a:rPr lang="en-US" dirty="0" smtClean="0"/>
              <a:t>EURASHE</a:t>
            </a:r>
            <a:r>
              <a:rPr lang="en-US" dirty="0"/>
              <a:t>, European </a:t>
            </a:r>
            <a:r>
              <a:rPr lang="en-US" dirty="0" smtClean="0"/>
              <a:t>Commission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70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EDB9B9"/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TPG </a:t>
            </a:r>
            <a:r>
              <a:rPr lang="en-US" dirty="0" smtClean="0"/>
              <a:t>A </a:t>
            </a:r>
            <a:r>
              <a:rPr lang="en-US" dirty="0"/>
              <a:t>on Qualifications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856007" cy="56700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Specific thematic indications include: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Self-certification</a:t>
            </a:r>
            <a:r>
              <a:rPr lang="en-US" dirty="0" smtClean="0"/>
              <a:t> of </a:t>
            </a:r>
            <a:r>
              <a:rPr lang="en-US" dirty="0"/>
              <a:t>the national qualification frameworks </a:t>
            </a:r>
            <a:r>
              <a:rPr lang="en-US" dirty="0" smtClean="0"/>
              <a:t>to the </a:t>
            </a:r>
            <a:r>
              <a:rPr lang="en-US" dirty="0"/>
              <a:t>overarching Qualifications Framework of the </a:t>
            </a:r>
            <a:r>
              <a:rPr lang="en-US" dirty="0" smtClean="0"/>
              <a:t>EHEA;</a:t>
            </a:r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Complete implementation </a:t>
            </a:r>
            <a:r>
              <a:rPr lang="en-US" dirty="0"/>
              <a:t>of the ECTS </a:t>
            </a:r>
            <a:r>
              <a:rPr lang="en-US" dirty="0" smtClean="0"/>
              <a:t>Users</a:t>
            </a:r>
            <a:r>
              <a:rPr lang="en-US" dirty="0"/>
              <a:t>’ </a:t>
            </a:r>
            <a:r>
              <a:rPr lang="en-US" dirty="0" smtClean="0"/>
              <a:t>Guide;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Short cycle</a:t>
            </a:r>
            <a:r>
              <a:rPr lang="en-US" dirty="0" smtClean="0"/>
              <a:t> </a:t>
            </a:r>
            <a:r>
              <a:rPr lang="en-US" dirty="0"/>
              <a:t>higher </a:t>
            </a:r>
            <a:r>
              <a:rPr lang="en-US" dirty="0" smtClean="0"/>
              <a:t>education;</a:t>
            </a:r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Multiple purposes </a:t>
            </a:r>
            <a:r>
              <a:rPr lang="en-US" dirty="0">
                <a:solidFill>
                  <a:srgbClr val="00B050"/>
                </a:solidFill>
              </a:rPr>
              <a:t>and use </a:t>
            </a:r>
            <a:r>
              <a:rPr lang="en-US" dirty="0"/>
              <a:t>of the qualifications frameworks by the </a:t>
            </a:r>
            <a:r>
              <a:rPr lang="en-US" dirty="0" smtClean="0"/>
              <a:t>stakeholders;</a:t>
            </a:r>
            <a:endParaRPr lang="en-US" dirty="0"/>
          </a:p>
          <a:p>
            <a:r>
              <a:rPr lang="en-US" dirty="0" smtClean="0"/>
              <a:t>Study </a:t>
            </a:r>
            <a:r>
              <a:rPr lang="en-US" dirty="0" err="1" smtClean="0"/>
              <a:t>programmes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outside</a:t>
            </a:r>
            <a:r>
              <a:rPr lang="en-US" dirty="0"/>
              <a:t> of the Bologna </a:t>
            </a:r>
            <a:r>
              <a:rPr lang="en-US" dirty="0">
                <a:solidFill>
                  <a:srgbClr val="FF0000"/>
                </a:solidFill>
              </a:rPr>
              <a:t>three-cycle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Relationship</a:t>
            </a:r>
            <a:r>
              <a:rPr lang="en-US" dirty="0" smtClean="0"/>
              <a:t> between </a:t>
            </a:r>
            <a:r>
              <a:rPr lang="en-US" dirty="0"/>
              <a:t>the </a:t>
            </a:r>
            <a:r>
              <a:rPr lang="en-US" dirty="0">
                <a:solidFill>
                  <a:srgbClr val="00B050"/>
                </a:solidFill>
              </a:rPr>
              <a:t>qualifications frameworks </a:t>
            </a: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quality</a:t>
            </a:r>
            <a:r>
              <a:rPr lang="en-US" dirty="0"/>
              <a:t> </a:t>
            </a:r>
            <a:r>
              <a:rPr lang="en-US" dirty="0" smtClean="0">
                <a:solidFill>
                  <a:srgbClr val="00B050"/>
                </a:solidFill>
              </a:rPr>
              <a:t>assurance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First Meeting of the TPG A on QF, 7 June 2021, online</a:t>
            </a:r>
          </a:p>
          <a:p>
            <a:pPr marL="0" indent="0">
              <a:buNone/>
            </a:pPr>
            <a:r>
              <a:rPr lang="en-US" b="1" dirty="0"/>
              <a:t>Second Meeting of TPG A on </a:t>
            </a:r>
            <a:r>
              <a:rPr lang="en-US" b="1" dirty="0" smtClean="0"/>
              <a:t>QF, </a:t>
            </a:r>
            <a:r>
              <a:rPr lang="en-US" b="1" dirty="0"/>
              <a:t>4 November </a:t>
            </a:r>
            <a:r>
              <a:rPr lang="en-US" b="1" dirty="0" smtClean="0"/>
              <a:t>2021</a:t>
            </a:r>
            <a:r>
              <a:rPr lang="en-US" b="1" dirty="0"/>
              <a:t>, online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 algn="r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ehea.info/page-peer-group-A-QF</a:t>
            </a:r>
            <a:endParaRPr lang="en-US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76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454</TotalTime>
  <Words>1537</Words>
  <Application>Microsoft Office PowerPoint</Application>
  <PresentationFormat>Widescreen</PresentationFormat>
  <Paragraphs>166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Corbel</vt:lpstr>
      <vt:lpstr>Times New Roman</vt:lpstr>
      <vt:lpstr>Wingdings</vt:lpstr>
      <vt:lpstr>Wingdings 2</vt:lpstr>
      <vt:lpstr>Frame</vt:lpstr>
      <vt:lpstr>Update from the Bologna Implementation Coordination Group  (BICG) </vt:lpstr>
      <vt:lpstr>The  BICG</vt:lpstr>
      <vt:lpstr>The  BICG</vt:lpstr>
      <vt:lpstr>The  BICG</vt:lpstr>
      <vt:lpstr>The  BICG</vt:lpstr>
      <vt:lpstr>The  BICG</vt:lpstr>
      <vt:lpstr>The Thematic Peer Groups  /TPGs/</vt:lpstr>
      <vt:lpstr>TPG A on Qualifications Framework</vt:lpstr>
      <vt:lpstr>TPG A on Qualifications Framework</vt:lpstr>
      <vt:lpstr>TPG B on      the Lisbon Recognition Convention</vt:lpstr>
      <vt:lpstr>TPG B on      the Lisbon Recognition Convention</vt:lpstr>
      <vt:lpstr>TPG C on Quality Assurance </vt:lpstr>
      <vt:lpstr>TPG C on Quality Assurance </vt:lpstr>
      <vt:lpstr>The umbrella projects – Erasmus+ support</vt:lpstr>
      <vt:lpstr>The umbrella projects – Erasmus+ support</vt:lpstr>
      <vt:lpstr>The umbrella projects – Erasmus+ support</vt:lpstr>
      <vt:lpstr>The Erasmus+ EHEA reforms call</vt:lpstr>
      <vt:lpstr>THANK YOU FOR YOUR ATTENTION!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Ivana S Radonova</dc:creator>
  <cp:lastModifiedBy>Ivana S Radonova</cp:lastModifiedBy>
  <cp:revision>25</cp:revision>
  <dcterms:created xsi:type="dcterms:W3CDTF">2021-10-20T12:32:53Z</dcterms:created>
  <dcterms:modified xsi:type="dcterms:W3CDTF">2021-10-26T14:51:15Z</dcterms:modified>
</cp:coreProperties>
</file>